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nsorsdata.cn/manual/visualize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a1e77f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a1e77f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a1e77f1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5a1e77f1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5a1e77f1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5a1e77f1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a1e77f1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a1e77f1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5a1e77f1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5a1e77f1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https://www.sensorsdata.cn/manual/visualized.html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a1e77f1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a1e77f1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5a1e77f1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5a1e77f1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a1e77f1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a1e77f1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a1e77f1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a1e77f1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a1e77f1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a1e77f1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5a1e77f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5a1e77f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a1e77f1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a1e77f1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a1e77f1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a1e77f1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5a1e77f1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5a1e77f1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a1e77f1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a1e77f1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5a1e77f1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5a1e77f1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5a1e77f1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5a1e77f1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ensorsdata.cn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3.png"/><Relationship Id="rId10" Type="http://schemas.openxmlformats.org/officeDocument/2006/relationships/image" Target="../media/image6.png"/><Relationship Id="rId12" Type="http://schemas.openxmlformats.org/officeDocument/2006/relationships/image" Target="../media/image2.png"/><Relationship Id="rId9" Type="http://schemas.openxmlformats.org/officeDocument/2006/relationships/hyperlink" Target="https://www.talkingdata.com/" TargetMode="External"/><Relationship Id="rId5" Type="http://schemas.openxmlformats.org/officeDocument/2006/relationships/hyperlink" Target="https://zhugeio.co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demo1.growingio.com/" TargetMode="External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zhuanlan.zhihu.com/p/27672009" TargetMode="External"/><Relationship Id="rId4" Type="http://schemas.openxmlformats.org/officeDocument/2006/relationships/hyperlink" Target="https://www.sensorsdata.cn/manual/event_ana.html" TargetMode="External"/><Relationship Id="rId5" Type="http://schemas.openxmlformats.org/officeDocument/2006/relationships/hyperlink" Target="https://www.sensorsdata.cn/manual/funnel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《</a:t>
            </a: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埋点上报</a:t>
            </a: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》</a:t>
            </a:r>
            <a:r>
              <a:rPr lang="zh-CN">
                <a:highlight>
                  <a:srgbClr val="FF9900"/>
                </a:highlight>
              </a:rPr>
              <a:t>     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930025" y="2797175"/>
            <a:ext cx="723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CJ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无</a:t>
            </a:r>
            <a:r>
              <a:rPr lang="zh-CN"/>
              <a:t>埋点/全埋点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648750" y="1897050"/>
            <a:ext cx="1362000" cy="13620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FFFF"/>
                </a:solidFill>
              </a:rPr>
              <a:t>事件触发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2810250" y="1897050"/>
            <a:ext cx="1362000" cy="136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冒泡捕获事件对象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7133250" y="1884425"/>
            <a:ext cx="1362000" cy="13620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发送数据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0" name="Google Shape;130;p23"/>
          <p:cNvCxnSpPr>
            <a:stCxn id="127" idx="6"/>
            <a:endCxn id="128" idx="2"/>
          </p:cNvCxnSpPr>
          <p:nvPr/>
        </p:nvCxnSpPr>
        <p:spPr>
          <a:xfrm>
            <a:off x="2010750" y="2578050"/>
            <a:ext cx="799500" cy="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3"/>
          <p:cNvCxnSpPr>
            <a:stCxn id="132" idx="6"/>
            <a:endCxn id="129" idx="2"/>
          </p:cNvCxnSpPr>
          <p:nvPr/>
        </p:nvCxnSpPr>
        <p:spPr>
          <a:xfrm>
            <a:off x="6333750" y="2565425"/>
            <a:ext cx="799500" cy="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3"/>
          <p:cNvSpPr/>
          <p:nvPr/>
        </p:nvSpPr>
        <p:spPr>
          <a:xfrm>
            <a:off x="4971750" y="1884425"/>
            <a:ext cx="1362000" cy="13620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获取元素位置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3" name="Google Shape;133;p23"/>
          <p:cNvCxnSpPr>
            <a:stCxn id="128" idx="6"/>
            <a:endCxn id="132" idx="2"/>
          </p:cNvCxnSpPr>
          <p:nvPr/>
        </p:nvCxnSpPr>
        <p:spPr>
          <a:xfrm flipH="1" rot="10800000">
            <a:off x="4172250" y="2565450"/>
            <a:ext cx="799500" cy="12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可视化埋点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648750" y="1897050"/>
            <a:ext cx="1362000" cy="13620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FFFF"/>
                </a:solidFill>
              </a:rPr>
              <a:t>标记元素</a:t>
            </a:r>
            <a:r>
              <a:rPr lang="zh-CN" sz="1100">
                <a:solidFill>
                  <a:srgbClr val="FFFFFF"/>
                </a:solidFill>
              </a:rPr>
              <a:t>事件触发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2810250" y="1897050"/>
            <a:ext cx="1362000" cy="136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冒泡捕获事件对象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7133250" y="1884425"/>
            <a:ext cx="1362000" cy="13620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发送数据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6" name="Google Shape;146;p25"/>
          <p:cNvCxnSpPr>
            <a:stCxn id="143" idx="6"/>
            <a:endCxn id="144" idx="2"/>
          </p:cNvCxnSpPr>
          <p:nvPr/>
        </p:nvCxnSpPr>
        <p:spPr>
          <a:xfrm>
            <a:off x="2010750" y="2578050"/>
            <a:ext cx="799500" cy="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5"/>
          <p:cNvCxnSpPr>
            <a:stCxn id="148" idx="6"/>
            <a:endCxn id="145" idx="2"/>
          </p:cNvCxnSpPr>
          <p:nvPr/>
        </p:nvCxnSpPr>
        <p:spPr>
          <a:xfrm>
            <a:off x="6333750" y="2565425"/>
            <a:ext cx="799500" cy="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5"/>
          <p:cNvSpPr/>
          <p:nvPr/>
        </p:nvSpPr>
        <p:spPr>
          <a:xfrm>
            <a:off x="4971750" y="1884425"/>
            <a:ext cx="1362000" cy="13620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获取元素位置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9" name="Google Shape;149;p25"/>
          <p:cNvCxnSpPr>
            <a:stCxn id="144" idx="6"/>
            <a:endCxn id="148" idx="2"/>
          </p:cNvCxnSpPr>
          <p:nvPr/>
        </p:nvCxnSpPr>
        <p:spPr>
          <a:xfrm flipH="1" rot="10800000">
            <a:off x="4172250" y="2565450"/>
            <a:ext cx="799500" cy="12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三者比较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676275"/>
            <a:ext cx="8629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第三方数据分析公司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638" y="3457700"/>
            <a:ext cx="14287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200" y="2001838"/>
            <a:ext cx="8096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0788" y="2079875"/>
            <a:ext cx="152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4550" y="3318425"/>
            <a:ext cx="2476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1263" y="742425"/>
            <a:ext cx="1543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6088" y="657850"/>
            <a:ext cx="1797875" cy="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埋点用来做什么？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1515200" y="2310200"/>
            <a:ext cx="1440600" cy="1440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数据收集</a:t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772600" y="263500"/>
            <a:ext cx="1379100" cy="13791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统计/分析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5626000" y="2345350"/>
            <a:ext cx="2002800" cy="2002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产品/运营调整</a:t>
            </a:r>
            <a:endParaRPr/>
          </a:p>
        </p:txBody>
      </p:sp>
      <p:cxnSp>
        <p:nvCxnSpPr>
          <p:cNvPr id="68" name="Google Shape;68;p15"/>
          <p:cNvCxnSpPr>
            <a:stCxn id="65" idx="0"/>
            <a:endCxn id="66" idx="2"/>
          </p:cNvCxnSpPr>
          <p:nvPr/>
        </p:nvCxnSpPr>
        <p:spPr>
          <a:xfrm rot="-5400000">
            <a:off x="2325500" y="863000"/>
            <a:ext cx="1357200" cy="1537200"/>
          </a:xfrm>
          <a:prstGeom prst="curvedConnector2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5"/>
          <p:cNvCxnSpPr>
            <a:stCxn id="66" idx="6"/>
            <a:endCxn id="67" idx="0"/>
          </p:cNvCxnSpPr>
          <p:nvPr/>
        </p:nvCxnSpPr>
        <p:spPr>
          <a:xfrm>
            <a:off x="5151700" y="953050"/>
            <a:ext cx="1475700" cy="1392300"/>
          </a:xfrm>
          <a:prstGeom prst="curvedConnector2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5"/>
          <p:cNvCxnSpPr>
            <a:stCxn id="67" idx="3"/>
            <a:endCxn id="65" idx="4"/>
          </p:cNvCxnSpPr>
          <p:nvPr/>
        </p:nvCxnSpPr>
        <p:spPr>
          <a:xfrm flipH="1" rot="5400000">
            <a:off x="3925503" y="2061047"/>
            <a:ext cx="303900" cy="3683700"/>
          </a:xfrm>
          <a:prstGeom prst="curvedConnector3">
            <a:avLst>
              <a:gd fmla="val -238097" name="adj1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数据收集的技术</a:t>
            </a: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？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1209725" y="1088875"/>
            <a:ext cx="1911900" cy="617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宏观数据(页面统计)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209725" y="3305450"/>
            <a:ext cx="1911900" cy="617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精细数据(操作行为)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468575" y="2730050"/>
            <a:ext cx="1911900" cy="617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代码埋点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468575" y="3398500"/>
            <a:ext cx="1911900" cy="617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可视化埋点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468575" y="4066950"/>
            <a:ext cx="1911900" cy="617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无</a:t>
            </a:r>
            <a:r>
              <a:rPr lang="zh-CN">
                <a:solidFill>
                  <a:srgbClr val="FFFFFF"/>
                </a:solidFill>
              </a:rPr>
              <a:t>埋点（全埋点）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3121625" y="2793550"/>
            <a:ext cx="219900" cy="182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617575" y="1461225"/>
            <a:ext cx="507600" cy="2216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3418975" y="458838"/>
            <a:ext cx="2356800" cy="795300"/>
          </a:xfrm>
          <a:prstGeom prst="cloudCallout">
            <a:avLst>
              <a:gd fmla="val -54527" name="adj1"/>
              <a:gd fmla="val 80504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PV、UV、IP 等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5947200" y="2511994"/>
            <a:ext cx="2626800" cy="886500"/>
          </a:xfrm>
          <a:prstGeom prst="cloudCallout">
            <a:avLst>
              <a:gd fmla="val -54527" name="adj1"/>
              <a:gd fmla="val 80504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事件分析</a:t>
            </a:r>
            <a:r>
              <a:rPr lang="zh-CN">
                <a:solidFill>
                  <a:srgbClr val="FFFFFF"/>
                </a:solidFill>
              </a:rPr>
              <a:t>、</a:t>
            </a:r>
            <a:r>
              <a:rPr lang="zh-CN" u="sng">
                <a:solidFill>
                  <a:schemeClr val="hlink"/>
                </a:solidFill>
                <a:hlinkClick r:id="rId5"/>
              </a:rPr>
              <a:t>漏斗分析</a:t>
            </a:r>
            <a:r>
              <a:rPr lang="zh-CN">
                <a:solidFill>
                  <a:srgbClr val="FFFFFF"/>
                </a:solidFill>
              </a:rPr>
              <a:t>等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5464975" y="2810638"/>
            <a:ext cx="160800" cy="182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PV、</a:t>
            </a:r>
            <a:r>
              <a:rPr lang="zh-CN">
                <a:latin typeface="Microsoft Yahei"/>
                <a:ea typeface="Microsoft Yahei"/>
                <a:cs typeface="Microsoft Yahei"/>
                <a:sym typeface="Microsoft Yahei"/>
              </a:rPr>
              <a:t>UV、IP统计实例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50" y="2005000"/>
            <a:ext cx="2857500" cy="113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9"/>
          <p:cNvGrpSpPr/>
          <p:nvPr/>
        </p:nvGrpSpPr>
        <p:grpSpPr>
          <a:xfrm>
            <a:off x="5813625" y="1309475"/>
            <a:ext cx="2025923" cy="2524550"/>
            <a:chOff x="5728900" y="1546375"/>
            <a:chExt cx="2025923" cy="2524550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8900" y="1546375"/>
              <a:ext cx="2025923" cy="2050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9"/>
            <p:cNvSpPr txBox="1"/>
            <p:nvPr/>
          </p:nvSpPr>
          <p:spPr>
            <a:xfrm>
              <a:off x="6335200" y="3719925"/>
              <a:ext cx="8133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rgbClr val="FFFFFF"/>
                  </a:solidFill>
                </a:rPr>
                <a:t>Cookie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03" name="Google Shape;103;p19"/>
          <p:cNvSpPr/>
          <p:nvPr/>
        </p:nvSpPr>
        <p:spPr>
          <a:xfrm>
            <a:off x="4034138" y="1859988"/>
            <a:ext cx="1423500" cy="1423500"/>
          </a:xfrm>
          <a:prstGeom prst="mathPlus">
            <a:avLst>
              <a:gd fmla="val 23520" name="adj1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代码埋点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1188025" y="1890750"/>
            <a:ext cx="1362000" cy="13620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FFFF"/>
                </a:solidFill>
              </a:rPr>
              <a:t>用户操作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3891000" y="1890750"/>
            <a:ext cx="1362000" cy="136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SDK API调用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6593975" y="1890750"/>
            <a:ext cx="1362000" cy="13620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</a:rPr>
              <a:t>发送数据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6" name="Google Shape;116;p21"/>
          <p:cNvCxnSpPr>
            <a:stCxn id="113" idx="6"/>
            <a:endCxn id="114" idx="2"/>
          </p:cNvCxnSpPr>
          <p:nvPr/>
        </p:nvCxnSpPr>
        <p:spPr>
          <a:xfrm>
            <a:off x="2550025" y="2571750"/>
            <a:ext cx="1341000" cy="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1"/>
          <p:cNvCxnSpPr>
            <a:stCxn id="114" idx="6"/>
            <a:endCxn id="115" idx="2"/>
          </p:cNvCxnSpPr>
          <p:nvPr/>
        </p:nvCxnSpPr>
        <p:spPr>
          <a:xfrm>
            <a:off x="5253000" y="2571750"/>
            <a:ext cx="1341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